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31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09" r:id="rId17"/>
    <p:sldId id="274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  <p:embeddedFont>
      <p:font typeface="Trebuchet MS Bold" panose="020B0604020202020204" charset="0"/>
      <p:regular r:id="rId32"/>
    </p:embeddedFont>
    <p:embeddedFont>
      <p:font typeface="Varela Round" panose="020B0604020202020204" charset="-79"/>
      <p:regular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38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8511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4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svg"/><Relationship Id="rId5" Type="http://schemas.openxmlformats.org/officeDocument/2006/relationships/image" Target="../media/image29.sv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svg"/><Relationship Id="rId5" Type="http://schemas.openxmlformats.org/officeDocument/2006/relationships/image" Target="../media/image35.sv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1598"/>
            <a:ext cx="7608481" cy="2119818"/>
            <a:chOff x="0" y="-9525"/>
            <a:chExt cx="12680801" cy="35330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2680800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 de Aplicativo Mobile</a:t>
              </a:r>
            </a:p>
            <a:p>
              <a:pPr algn="ctr">
                <a:lnSpc>
                  <a:spcPts val="5184"/>
                </a:lnSpc>
              </a:pPr>
              <a:endParaRPr lang="en-US" sz="4320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128"/>
            <a:ext cx="739342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Metro Bundler: O Empacotador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35910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204" y="239631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24273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Empacotamento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2935843"/>
            <a:ext cx="698718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Reúne todos os seus arquivos JavaScript em um único pacote otimizado para o dispositivo móvel.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396775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68204" y="400496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438632" y="40359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Minificação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38632" y="4544497"/>
            <a:ext cx="698718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Reduz o tamanho do código removendo espaços e otimizando a estrutura para melhor performance.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5576411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8204" y="561361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438632" y="56446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Hot Reload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38632" y="6153150"/>
            <a:ext cx="698718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Atualiza o aplicativo instantaneamente enquanto você programa, sem perder o estado atual da aplicação.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413" y="2359104"/>
            <a:ext cx="4334828" cy="268819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917543" y="5270540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026"/>
            <a:ext cx="91645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JavaScript Core: A Engine de Execução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3353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que o código JavaScript funcione nos dispositivos móveis, é necessária uma engine que interprete a linguagem. O JavaScript Core cumpre esse papel fundamental.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2143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No iOS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722846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Já vem instalado por padrão, pois é a mesma engine usada pelo navegador Safari. Isso torna os aplicativos iOS naturalmente mais leves.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5562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No Android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5064800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Precisa ser incluído no pacote do aplicativo, já que Android não tem JavaScript Core nativo. Isso explica por que apps React Native no Android costumam ser ligeiramente maiores.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08002"/>
            <a:ext cx="4926568" cy="2581513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93790" y="6419255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BCE9F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48" y="6714530"/>
            <a:ext cx="248007" cy="1983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38513" y="6667143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Lembre-se: Java e JavaScript são linguagens completamente diferentes, apesar da semelhança no nome!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273"/>
            <a:ext cx="1058513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Bridge: Conectando JavaScript e Código Nativo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80210"/>
            <a:ext cx="7641669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Bridge (ponte) é o coração do React Native. Ela traduz os componentes que você escreve em JavaScript para os componentes nativos correspondentes de cada plataforma.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4274"/>
            <a:ext cx="942737" cy="11525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15597" y="2952750"/>
            <a:ext cx="294655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Componente React Native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915597" y="3426500"/>
            <a:ext cx="6519863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&lt;Text&gt;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seu código JavaScript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16799"/>
            <a:ext cx="942737" cy="11449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15597" y="4105275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Bridge Traduz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915597" y="4579025"/>
            <a:ext cx="651986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Analisa e converte para APIs nativas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61704"/>
            <a:ext cx="942737" cy="11525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15597" y="5250180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iOS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915597" y="5723930"/>
            <a:ext cx="6519863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UITextView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214229"/>
            <a:ext cx="942737" cy="11525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15597" y="6402705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Android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915597" y="6876455"/>
            <a:ext cx="6519863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TextView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8903137" y="1680210"/>
            <a:ext cx="494109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8903137" y="2135624"/>
            <a:ext cx="494109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8903137" y="2591038"/>
            <a:ext cx="494109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6604" y="3086695"/>
            <a:ext cx="4694039" cy="221539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903137" y="5503545"/>
            <a:ext cx="4941094" cy="1176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Esse processo acontece automaticamente para todos os componentes, permitindo que você escreva código uma única vez e ele seja renderizado nativamente em ambas as plataformas.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760"/>
            <a:ext cx="574857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Vantagens do React Native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626394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703" y="1693247"/>
            <a:ext cx="267891" cy="2678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56360" y="1687711"/>
            <a:ext cx="320063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Desenvolvimento Mais Rápido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356360" y="2063115"/>
            <a:ext cx="1248025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Uma única base de código para iOS e Android reduz drasticamente o tempo de desenvolvimento e permite lançamentos mais ágeis.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93790" y="2656046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703" y="2722900"/>
            <a:ext cx="267891" cy="2678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56360" y="271736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Equipe Unificada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356360" y="3092768"/>
            <a:ext cx="1248025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Desenvolvedores que já conhecem React podem trabalhar no mobile imediatamente, sem precisar aprender linguagens totalmente novas.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93790" y="3685699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703" y="3752552"/>
            <a:ext cx="267891" cy="2678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56360" y="374701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Redução de Custos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356360" y="4122420"/>
            <a:ext cx="1248025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Menor necessidade de especialistas em múltiplas plataformas significa economia significativa em contratações e manutenção.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793790" y="4715351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0703" y="4782205"/>
            <a:ext cx="267891" cy="2678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56360" y="477666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Hot Reload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356360" y="5152072"/>
            <a:ext cx="1248025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Veja suas alterações instantaneamente durante o desenvolvimento, acelerando ciclos de feedback e iteração.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93790" y="5745004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703" y="5811857"/>
            <a:ext cx="267891" cy="2678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356360" y="580632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Comunidade Forte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1356360" y="6181725"/>
            <a:ext cx="1248025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Grande ecossistema de bibliotecas, ferramentas e suporte da comunidade React, facilitando resolução de problemas.</a:t>
            </a:r>
            <a:endParaRPr lang="en-US" sz="1400" dirty="0"/>
          </a:p>
        </p:txBody>
      </p:sp>
      <p:sp>
        <p:nvSpPr>
          <p:cNvPr id="23" name="Shape 16"/>
          <p:cNvSpPr/>
          <p:nvPr/>
        </p:nvSpPr>
        <p:spPr>
          <a:xfrm>
            <a:off x="793790" y="6774656"/>
            <a:ext cx="401836" cy="401836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703" y="6841510"/>
            <a:ext cx="267891" cy="267891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356360" y="6835973"/>
            <a:ext cx="243387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Reutilização de Código</a:t>
            </a:r>
            <a:endParaRPr lang="en-US" sz="1750" dirty="0"/>
          </a:p>
        </p:txBody>
      </p:sp>
      <p:sp>
        <p:nvSpPr>
          <p:cNvPr id="26" name="Text 18"/>
          <p:cNvSpPr/>
          <p:nvPr/>
        </p:nvSpPr>
        <p:spPr>
          <a:xfrm>
            <a:off x="1356360" y="7211377"/>
            <a:ext cx="1248025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Componentes e lógica de negócio podem ser compartilhados entre projetos web e mobile, maximizando eficiência.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4362"/>
            <a:ext cx="91448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Fluxo Completo de Desenvolvimento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8127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que você entende todos os conceitos fundamentais, vamos visualizar o processo completo de como seu código JavaScript se transforma em um aplicativo nativo funcional.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64362"/>
            <a:ext cx="198358" cy="19835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3753922"/>
            <a:ext cx="4215289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8988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Você Escreve JSX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4328041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Código React Native com componentes familiares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7437" y="3464362"/>
            <a:ext cx="198358" cy="19835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07437" y="3753922"/>
            <a:ext cx="4215408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0" name="Text 6"/>
          <p:cNvSpPr/>
          <p:nvPr/>
        </p:nvSpPr>
        <p:spPr>
          <a:xfrm>
            <a:off x="5207437" y="3898821"/>
            <a:ext cx="26418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Metro Bundler + Babel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207437" y="4328041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Empacotam e convertem seu código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1203" y="3464362"/>
            <a:ext cx="198358" cy="19835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21203" y="3753922"/>
            <a:ext cx="4215289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4" name="Text 9"/>
          <p:cNvSpPr/>
          <p:nvPr/>
        </p:nvSpPr>
        <p:spPr>
          <a:xfrm>
            <a:off x="9621203" y="38988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JavaScript Core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621203" y="4328041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Interpreta o JavaScript no dispositivo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335072"/>
            <a:ext cx="198358" cy="19835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93790" y="5624632"/>
            <a:ext cx="6422112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8" name="Text 12"/>
          <p:cNvSpPr/>
          <p:nvPr/>
        </p:nvSpPr>
        <p:spPr>
          <a:xfrm>
            <a:off x="793790" y="57695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Bridge Traduz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793790" y="6198751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Converte para componentes nativos</a:t>
            </a:r>
            <a:endParaRPr lang="en-US" sz="15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14260" y="5335072"/>
            <a:ext cx="198358" cy="198358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7414260" y="5624632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22" name="Text 15"/>
          <p:cNvSpPr/>
          <p:nvPr/>
        </p:nvSpPr>
        <p:spPr>
          <a:xfrm>
            <a:off x="7414260" y="57695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Renderização Nativa</a:t>
            </a:r>
            <a:endParaRPr lang="en-US" sz="1950" dirty="0"/>
          </a:p>
        </p:txBody>
      </p:sp>
      <p:sp>
        <p:nvSpPr>
          <p:cNvPr id="23" name="Text 16"/>
          <p:cNvSpPr/>
          <p:nvPr/>
        </p:nvSpPr>
        <p:spPr>
          <a:xfrm>
            <a:off x="7414260" y="6198751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App funciona nativamente em iOS e Android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698302"/>
            <a:ext cx="1931432" cy="348377"/>
          </a:xfrm>
          <a:prstGeom prst="roundRect">
            <a:avLst>
              <a:gd name="adj" fmla="val 18185"/>
            </a:avLst>
          </a:prstGeom>
          <a:solidFill>
            <a:srgbClr val="D2F1F9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3299" y="797123"/>
            <a:ext cx="150733" cy="150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19399" y="754856"/>
            <a:ext cx="1479113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PRÓXIMOS PASSOS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280190" y="1118235"/>
            <a:ext cx="75564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Pronto Para Começar a Desenvolver?</a:t>
            </a:r>
            <a:endParaRPr lang="en-US" sz="3700" dirty="0"/>
          </a:p>
        </p:txBody>
      </p:sp>
      <p:sp>
        <p:nvSpPr>
          <p:cNvPr id="7" name="Text 3"/>
          <p:cNvSpPr/>
          <p:nvPr/>
        </p:nvSpPr>
        <p:spPr>
          <a:xfrm>
            <a:off x="6280190" y="2565083"/>
            <a:ext cx="7556421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você compreende os fundamentos do desenvolvimento de aplicativos e como o React Native funciona por baixo dos panos. Na próxima aula, vamos colocar a mão na massa!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280190" y="3649147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50853" y="3684449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883479" y="3713917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Setup do Ambiente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6883479" y="4115991"/>
            <a:ext cx="695313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Instalação de todas as ferramentas necessárias: Node.js, npm, React Native CLI e emuladores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280190" y="5062537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50853" y="5097840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6883479" y="5127308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Primeiro Projeto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6883479" y="5529382"/>
            <a:ext cx="695313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Criação do seu primeiro aplicativo React Native e compreensão da estrutura de pastas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280190" y="6475928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6350853" y="6511230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6883479" y="6540698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Rodando o App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6883479" y="6942773"/>
            <a:ext cx="695313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Como executar seu aplicativo no emulador e em dispositivos físicos para testar</a:t>
            </a:r>
            <a:endParaRPr lang="en-US" sz="1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8428"/>
            <a:ext cx="1442799" cy="348377"/>
          </a:xfrm>
          <a:prstGeom prst="roundRect">
            <a:avLst>
              <a:gd name="adj" fmla="val 18185"/>
            </a:avLst>
          </a:prstGeom>
          <a:solidFill>
            <a:srgbClr val="D2F1F9"/>
          </a:solidFill>
          <a:ln/>
        </p:spPr>
      </p:sp>
      <p:sp>
        <p:nvSpPr>
          <p:cNvPr id="3" name="Text 1"/>
          <p:cNvSpPr/>
          <p:nvPr/>
        </p:nvSpPr>
        <p:spPr>
          <a:xfrm>
            <a:off x="906899" y="814983"/>
            <a:ext cx="1216581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FUNDAMENTOS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93790" y="1178362"/>
            <a:ext cx="5276969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É um Aplicativo?</a:t>
            </a:r>
            <a:endParaRPr lang="en-US" sz="3700" dirty="0"/>
          </a:p>
        </p:txBody>
      </p:sp>
      <p:sp>
        <p:nvSpPr>
          <p:cNvPr id="5" name="Text 3"/>
          <p:cNvSpPr/>
          <p:nvPr/>
        </p:nvSpPr>
        <p:spPr>
          <a:xfrm>
            <a:off x="793790" y="2215158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Aplicativos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747605"/>
            <a:ext cx="6291382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Programas instalados diretamente no dispositivo móvel, baixados de lojas como App Store ou Google Play. Eles acessam recursos do celular e funcionam de forma independente.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93790" y="3791426"/>
            <a:ext cx="6291382" cy="1176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Instalados no dispositivo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Acesso direto aos recursos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Funcionam offline (muitos)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Performance otimizada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52849" y="2215158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Sites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52849" y="2747605"/>
            <a:ext cx="6291382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Executam dentro de navegadores como Chrome, Safari ou Firefox. Você acessa digitando um endereço web, sem precisar instalar nada no dispositivo.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52849" y="3791426"/>
            <a:ext cx="6291382" cy="1176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Rodam no navegador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Acesso via URL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Requerem internet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Multiplataforma por padrão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93790" y="5043923"/>
            <a:ext cx="13042821" cy="2050971"/>
          </a:xfrm>
          <a:prstGeom prst="roundRect">
            <a:avLst>
              <a:gd name="adj" fmla="val 3861"/>
            </a:avLst>
          </a:prstGeom>
          <a:solidFill>
            <a:srgbClr val="BCE9F6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66" y="5320148"/>
            <a:ext cx="235625" cy="18847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406366" y="5270023"/>
            <a:ext cx="12241768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Exemplos populares como iFood, Instagram e Mercado Livre têm tanto aplicativo quanto site, oferecendo experiências diferentes para cada plataforma.</a:t>
            </a:r>
            <a:endParaRPr lang="en-US" sz="14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66" y="6059884"/>
            <a:ext cx="1890117" cy="739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659"/>
            <a:ext cx="65991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Dois Mundos, Dois Sistemas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16393"/>
            <a:ext cx="4298513" cy="18285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6819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Os dispositivos móveis funcionam com sistemas operacionais distintos, cada um com suas próprias regras e linguagens de desenvolvimento.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526518"/>
            <a:ext cx="6422231" cy="3004304"/>
          </a:xfrm>
          <a:prstGeom prst="roundRect">
            <a:avLst>
              <a:gd name="adj" fmla="val 2775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768" y="47324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iOS - Apple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5161717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Sistema operacional exclusivo da Apple, usado em iPhones e iPads. Conhecido por seu design elegante e ecossistema fechado.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99768" y="6233398"/>
            <a:ext cx="6010275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iPhone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iPad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Interface consistente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4526518"/>
            <a:ext cx="6422231" cy="3004304"/>
          </a:xfrm>
          <a:prstGeom prst="roundRect">
            <a:avLst>
              <a:gd name="adj" fmla="val 2775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20357" y="47324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Android - Google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620357" y="5161717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Sistema operacional de código aberto usado por diversos fabricantes como Samsung, Motorola, LG e muitos outros ao redor do mundo.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620357" y="6233398"/>
            <a:ext cx="6010275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Samsung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Motorola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LG e outros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69281"/>
            <a:ext cx="2056090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1936433"/>
            <a:ext cx="180272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LINGUAGENS NATIVAS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336959"/>
            <a:ext cx="112915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Linguagens de Programação para Cada Sistema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325469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Desenvolver aplicativos nativos significa usar linguagens específicas para cada sistema operacional. Isso garante máxima performance, mas duplica o trabalho.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311372"/>
            <a:ext cx="30033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Desenvolvimento iOS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4881801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Objective-C: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Linguagem mais antiga, ainda presente em muitos projetos legados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Swift: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Linguagem moderna da Apple, mais intuitiva e segura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XML: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criar layouts e interfaces visuais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311372"/>
            <a:ext cx="364878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Desenvolvimento Android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64874" y="4881801"/>
            <a:ext cx="62793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Java: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Linguagem tradicional do Android, usada desde o início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Kotlin: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Linguagem moderna, mais concisa e produtiva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XML: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estruturar a interface do usuário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959"/>
            <a:ext cx="89001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Desafio do Desenvolvimento Nativo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1587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Imagine que você está criando o Instagram. Para alcançar todos os usuários, você precisa desenvolver duas versões completamente separadas do mesmo aplicativo.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74194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066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Equipe iOS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49556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Desenvolvedores especializados em Swift/Objective-C criando a versão para Apple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74194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066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Equipe Android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4495562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Desenvolvedores especializados em Java/Kotlin criando a versão para Android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74194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4066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Dois Lançamentos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4495562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Dobro do tempo, dobro do custo, duas bases de código para manter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793790" y="5869781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48" y="6165056"/>
            <a:ext cx="248007" cy="19835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38513" y="6117669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desenvolvimento nativo, cada funcionalidade precisa ser implementada duas vezes, em linguagens diferentes, por equipes diferentes.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10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Solução: Desenvolvimento Híbrido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3588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 se existisse uma forma de escrever o código uma única vez e ele funcionasse em ambas as plataformas? Essa é a promessa do desenvolvimento híbrido.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503432" y="3217188"/>
            <a:ext cx="22860" cy="4191238"/>
          </a:xfrm>
          <a:prstGeom prst="roundRect">
            <a:avLst>
              <a:gd name="adj" fmla="val 364651"/>
            </a:avLst>
          </a:prstGeom>
          <a:solidFill>
            <a:srgbClr val="B8D7DF"/>
          </a:solidFill>
          <a:ln/>
        </p:spPr>
      </p:sp>
      <p:sp>
        <p:nvSpPr>
          <p:cNvPr id="6" name="Shape 3"/>
          <p:cNvSpPr/>
          <p:nvPr/>
        </p:nvSpPr>
        <p:spPr>
          <a:xfrm>
            <a:off x="6703814" y="3429000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8D7DF"/>
          </a:solidFill>
          <a:ln/>
        </p:spPr>
      </p:sp>
      <p:sp>
        <p:nvSpPr>
          <p:cNvPr id="7" name="Shape 4"/>
          <p:cNvSpPr/>
          <p:nvPr/>
        </p:nvSpPr>
        <p:spPr>
          <a:xfrm>
            <a:off x="6280190" y="321718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54604" y="325439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495818" y="32854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Problema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495818" y="3714631"/>
            <a:ext cx="634079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Duas equipes, duas linguagens, dobro de tempo e custo para manter os aplicativos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703814" y="4958358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8D7DF"/>
          </a:solidFill>
          <a:ln/>
        </p:spPr>
      </p:sp>
      <p:sp>
        <p:nvSpPr>
          <p:cNvPr id="12" name="Shape 9"/>
          <p:cNvSpPr/>
          <p:nvPr/>
        </p:nvSpPr>
        <p:spPr>
          <a:xfrm>
            <a:off x="6280190" y="474654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4604" y="478375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495818" y="48147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Ideia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495818" y="5243989"/>
            <a:ext cx="634079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Usar JavaScript, linguagem que desenvolvedores web já conhecem bem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703814" y="6487716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8D7DF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90" y="627590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54604" y="631311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495818" y="63441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Benefício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495818" y="6773347"/>
            <a:ext cx="634079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Mesma equipe desenvolve web, back-end e mobile com uma base de código única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47581"/>
            <a:ext cx="1644134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754737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707112"/>
            <a:ext cx="116800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NATIVE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100018"/>
            <a:ext cx="96771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Native: O Melhor dos Dois Mundos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201775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React Native não é a única opção de desenvolvimento híbrido, mas se destaca por sua proximidade com React, framework já dominado por milhões de desenvolvedores.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876074"/>
            <a:ext cx="4182189" cy="25847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56591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Conceitos Familiares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93790" y="6088380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Componentes, estados, props, ciclo de vida 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986" y="2876074"/>
            <a:ext cx="4182308" cy="25848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23986" y="56592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Multiplataforma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5223986" y="6088499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Escreva uma vez, rode em iOS e Android sem duplicação de código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302" y="2876074"/>
            <a:ext cx="4182308" cy="25848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54302" y="56592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Equipe Unificada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9654302" y="6088499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Desenvolvedores front-end e back-end podem trabalhar no mobile também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93790" y="694682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Além do React Native, outras opções como Flutter também permitem desenvolvimento híbrido, mas a familiaridade com React torna o React Native especialmente atraente.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0" y="830461"/>
            <a:ext cx="5727621" cy="111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Comparando Componentes Nativos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108990" y="2187893"/>
            <a:ext cx="5727621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sistema operacional tem seus próprios componentes para construir interfaces. Veja como uma lista simples é implementada de formas diferentes no Android e iOS.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108990" y="3343870"/>
            <a:ext cx="264592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Android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108990" y="3839408"/>
            <a:ext cx="2645926" cy="1629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ViewGroup: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Agrupa elementos (como uma div no HTML)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ImageView: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Exibe imagens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TextView: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Mostra texto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Menu superior na interface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1198304" y="3343870"/>
            <a:ext cx="264592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iOS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198304" y="3839408"/>
            <a:ext cx="2645926" cy="1900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UIView: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Container básico de elementos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UIImageView: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Componente de imagem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UITextView: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Exibição de texto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Menu inferior na interface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8108990" y="5808761"/>
            <a:ext cx="5727621" cy="1253728"/>
          </a:xfrm>
          <a:prstGeom prst="roundRect">
            <a:avLst>
              <a:gd name="adj" fmla="val 5984"/>
            </a:avLst>
          </a:prstGeom>
          <a:solidFill>
            <a:srgbClr val="BCE9F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583" y="6066174"/>
            <a:ext cx="223242" cy="17859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689419" y="6014143"/>
            <a:ext cx="4968597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Sistemas operacionais diferentes têm padrões de design distintos. Por exemplo, Android geralmente usa menus superiores enquanto iOS prefere menus inferiores.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6093"/>
            <a:ext cx="1425535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1193244"/>
            <a:ext cx="117217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ARQUITETURA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593771"/>
            <a:ext cx="750165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o React Native Funciona?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51150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trás da mágica de escrever JavaScript e executar código nativo, existe uma arquitetura sofisticada com várias camadas trabalhando em conjunto.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36982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68204" y="340703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438632" y="3438049"/>
            <a:ext cx="26418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Metro Bundler + Babel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438632" y="3867269"/>
            <a:ext cx="575250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Empacota seu código JavaScript, similar ao Webpack no React web. Permite hot reload para ver mudanças instantaneamente.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438632" y="4938951"/>
            <a:ext cx="575250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Babel Converte TypeScript para JavaScript e transforma JSX em código válido. Garante compatibilidade entre diferentes versões.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39144" y="336982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513558" y="340703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083987" y="34380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JavaScript Core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8083987" y="3867269"/>
            <a:ext cx="5752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Engine que interpreta JavaScript no dispositivo. Já vem no iOS (do Safari) e é incluído nos apps Android.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628840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8204" y="632561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438632" y="63566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Bridge (Ponte)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38632" y="6785848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Traduz comandos JavaScript para APIs nativas do iOS e Android, convertendo componentes automaticamente.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1392</Words>
  <Application>Microsoft Office PowerPoint</Application>
  <PresentationFormat>Personalizar</PresentationFormat>
  <Paragraphs>183</Paragraphs>
  <Slides>17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Arial</vt:lpstr>
      <vt:lpstr>Varela Round Bold</vt:lpstr>
      <vt:lpstr>Consolas</vt:lpstr>
      <vt:lpstr>Trebuchet MS</vt:lpstr>
      <vt:lpstr>Calibri</vt:lpstr>
      <vt:lpstr>Varela Round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2</cp:revision>
  <dcterms:created xsi:type="dcterms:W3CDTF">2026-01-30T12:32:31Z</dcterms:created>
  <dcterms:modified xsi:type="dcterms:W3CDTF">2026-01-30T12:57:37Z</dcterms:modified>
</cp:coreProperties>
</file>